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57" r:id="rId6"/>
    <p:sldId id="279" r:id="rId7"/>
    <p:sldId id="280" r:id="rId8"/>
    <p:sldId id="275" r:id="rId9"/>
    <p:sldId id="276" r:id="rId10"/>
    <p:sldId id="282" r:id="rId11"/>
    <p:sldId id="268" r:id="rId12"/>
    <p:sldId id="260" r:id="rId13"/>
    <p:sldId id="259" r:id="rId14"/>
    <p:sldId id="263" r:id="rId15"/>
    <p:sldId id="262" r:id="rId16"/>
    <p:sldId id="284" r:id="rId17"/>
    <p:sldId id="281"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F37A9-1414-463E-B7CC-53C3069BDD3B}" type="datetimeFigureOut">
              <a:rPr lang="nl-NL" smtClean="0"/>
              <a:t>9-11-2022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E831B-5A73-4A46-B3B5-095760471F64}" type="slidenum">
              <a:rPr lang="nl-NL" smtClean="0"/>
              <a:t>‹nr.›</a:t>
            </a:fld>
            <a:endParaRPr lang="nl-NL"/>
          </a:p>
        </p:txBody>
      </p:sp>
    </p:spTree>
    <p:extLst>
      <p:ext uri="{BB962C8B-B14F-4D97-AF65-F5344CB8AC3E}">
        <p14:creationId xmlns:p14="http://schemas.microsoft.com/office/powerpoint/2010/main" val="226259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 laten kiezen: Of (volwassene versie) van klimaat probleem op deze dia. Dan zou ik wel gedeelte 1 van het filmpje overslaan. Dat is wellicht wat saai en moeilijk. Of de (kinderversie) van het klimaat probleem op de volgende dia.</a:t>
            </a:r>
          </a:p>
        </p:txBody>
      </p:sp>
      <p:sp>
        <p:nvSpPr>
          <p:cNvPr id="4" name="Tijdelijke aanduiding voor dianummer 3"/>
          <p:cNvSpPr>
            <a:spLocks noGrp="1"/>
          </p:cNvSpPr>
          <p:nvPr>
            <p:ph type="sldNum" sz="quarter" idx="5"/>
          </p:nvPr>
        </p:nvSpPr>
        <p:spPr/>
        <p:txBody>
          <a:bodyPr/>
          <a:lstStyle/>
          <a:p>
            <a:fld id="{2EAE831B-5A73-4A46-B3B5-095760471F64}" type="slidenum">
              <a:rPr lang="nl-NL" smtClean="0"/>
              <a:t>6</a:t>
            </a:fld>
            <a:endParaRPr lang="nl-NL"/>
          </a:p>
        </p:txBody>
      </p:sp>
    </p:spTree>
    <p:extLst>
      <p:ext uri="{BB962C8B-B14F-4D97-AF65-F5344CB8AC3E}">
        <p14:creationId xmlns:p14="http://schemas.microsoft.com/office/powerpoint/2010/main" val="1128077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11/9/2022</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40F4739-9812-4A9F-890D-2AD6BA5F6EE8}"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nl-NL"/>
              <a:t>Klik om de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18845AC5-A3F8-44AA-BA8F-596CDCC976D3}"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nl-NL"/>
              <a:t>Klik om de stijl te bewerken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C873B183-A821-4095-A363-9EC968635539}"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74D01B4-0AA5-45E6-B2E6-5FA4078AEBCF}"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de stijl te bewerken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l-NL"/>
              <a:t>Klik om de stijl te bewerken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AAA073D-A903-47F8-8D16-77642FB0DF1F}"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8E665CEB-0076-4E37-B880-BCEA9784DE0A}"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6149E5E-3896-4118-99A7-7B85668F1C5E}"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11/9/2022</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tqVhNJbSXR4?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udge.nl/projects/zwerfafv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ilieucentraal.nl/klimaat-en-aarde/klimaatverandering/quiz-klimaatqui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xRLbCYK_7fc?feature=oembed"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uoWEdw5Y2Dk?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Burgerschap</a:t>
            </a:r>
            <a:r>
              <a:rPr lang="en-US" dirty="0"/>
              <a:t>	</a:t>
            </a:r>
          </a:p>
        </p:txBody>
      </p:sp>
      <p:sp>
        <p:nvSpPr>
          <p:cNvPr id="3" name="Ondertitel 2"/>
          <p:cNvSpPr>
            <a:spLocks noGrp="1"/>
          </p:cNvSpPr>
          <p:nvPr>
            <p:ph type="subTitle" idx="1"/>
          </p:nvPr>
        </p:nvSpPr>
        <p:spPr/>
        <p:txBody>
          <a:bodyPr/>
          <a:lstStyle/>
          <a:p>
            <a:r>
              <a:rPr lang="en-US" dirty="0" err="1"/>
              <a:t>Economische</a:t>
            </a:r>
            <a:r>
              <a:rPr lang="en-US" dirty="0"/>
              <a:t> </a:t>
            </a:r>
            <a:r>
              <a:rPr lang="en-US" dirty="0" err="1"/>
              <a:t>dimensie</a:t>
            </a:r>
            <a:r>
              <a:rPr lang="en-US" dirty="0"/>
              <a:t>. </a:t>
            </a:r>
          </a:p>
          <a:p>
            <a:r>
              <a:rPr lang="en-US" dirty="0"/>
              <a:t>Les: </a:t>
            </a:r>
            <a:r>
              <a:rPr lang="en-US" dirty="0" err="1"/>
              <a:t>jouw</a:t>
            </a:r>
            <a:r>
              <a:rPr lang="en-US" dirty="0"/>
              <a:t> </a:t>
            </a:r>
            <a:r>
              <a:rPr lang="en-US" dirty="0" err="1"/>
              <a:t>ecologische</a:t>
            </a:r>
            <a:r>
              <a:rPr lang="en-US" dirty="0"/>
              <a:t> </a:t>
            </a:r>
            <a:r>
              <a:rPr lang="en-US" dirty="0" err="1"/>
              <a:t>voetstap</a:t>
            </a:r>
            <a:endParaRPr lang="en-US" dirty="0"/>
          </a:p>
        </p:txBody>
      </p:sp>
    </p:spTree>
    <p:extLst>
      <p:ext uri="{BB962C8B-B14F-4D97-AF65-F5344CB8AC3E}">
        <p14:creationId xmlns:p14="http://schemas.microsoft.com/office/powerpoint/2010/main" val="210705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278" y="884892"/>
            <a:ext cx="9240798" cy="706964"/>
          </a:xfrm>
        </p:spPr>
        <p:txBody>
          <a:bodyPr/>
          <a:lstStyle/>
          <a:p>
            <a:r>
              <a:rPr lang="nl-NL" sz="3200" dirty="0"/>
              <a:t>Hoe roder, hoe meer we de planeet belasten</a:t>
            </a:r>
            <a:endParaRPr lang="en-US" sz="3200" dirty="0"/>
          </a:p>
        </p:txBody>
      </p:sp>
      <p:pic>
        <p:nvPicPr>
          <p:cNvPr id="2050" name="Picture 2" descr="Bestand:World map of countries by ecological footprint (2007).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452" y="2861306"/>
            <a:ext cx="7620000" cy="33623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92F16D25-D38B-11C3-AC33-295FAEF4261D}"/>
              </a:ext>
            </a:extLst>
          </p:cNvPr>
          <p:cNvSpPr txBox="1"/>
          <p:nvPr/>
        </p:nvSpPr>
        <p:spPr>
          <a:xfrm>
            <a:off x="8442664" y="2418809"/>
            <a:ext cx="3204839" cy="3970318"/>
          </a:xfrm>
          <a:prstGeom prst="rect">
            <a:avLst/>
          </a:prstGeom>
          <a:noFill/>
        </p:spPr>
        <p:txBody>
          <a:bodyPr wrap="square" rtlCol="0">
            <a:spAutoFit/>
          </a:bodyPr>
          <a:lstStyle/>
          <a:p>
            <a:pPr algn="l"/>
            <a:r>
              <a:rPr lang="nl-NL" b="0" i="0" dirty="0">
                <a:solidFill>
                  <a:srgbClr val="34434C"/>
                </a:solidFill>
                <a:effectLst/>
                <a:latin typeface="Tahoma" panose="020B0604030504040204" pitchFamily="34" charset="0"/>
              </a:rPr>
              <a:t>Mensen in Afrika verbruiken veel minder energie en grondstoffen dan mensen in Europa of de USA.</a:t>
            </a:r>
          </a:p>
          <a:p>
            <a:pPr algn="l"/>
            <a:endParaRPr lang="nl-NL" b="0" i="0" dirty="0">
              <a:solidFill>
                <a:srgbClr val="34434C"/>
              </a:solidFill>
              <a:effectLst/>
              <a:latin typeface="Tahoma" panose="020B0604030504040204" pitchFamily="34" charset="0"/>
            </a:endParaRPr>
          </a:p>
          <a:p>
            <a:pPr algn="l"/>
            <a:r>
              <a:rPr lang="nl-NL" b="0" i="0" dirty="0">
                <a:solidFill>
                  <a:srgbClr val="34434C"/>
                </a:solidFill>
                <a:effectLst/>
                <a:latin typeface="Tahoma" panose="020B0604030504040204" pitchFamily="34" charset="0"/>
              </a:rPr>
              <a:t>Als de hele wereldbevolking zo zou leven als de mensen in Nederland, is er een aardbol extra nodig. </a:t>
            </a:r>
          </a:p>
          <a:p>
            <a:pPr marL="285750" indent="-285750" algn="l">
              <a:buFontTx/>
              <a:buChar char="-"/>
            </a:pPr>
            <a:endParaRPr lang="nl-NL" dirty="0">
              <a:solidFill>
                <a:srgbClr val="34434C"/>
              </a:solidFill>
              <a:latin typeface="Tahoma" panose="020B0604030504040204" pitchFamily="34" charset="0"/>
            </a:endParaRPr>
          </a:p>
          <a:p>
            <a:pPr algn="l"/>
            <a:r>
              <a:rPr lang="nl-NL" b="0" i="0" dirty="0">
                <a:solidFill>
                  <a:srgbClr val="34434C"/>
                </a:solidFill>
                <a:effectLst/>
                <a:latin typeface="Tahoma" panose="020B0604030504040204" pitchFamily="34" charset="0"/>
              </a:rPr>
              <a:t>Als we zo zouden leven als Amerikanen twee aardbollen en zoals in Dubai drie.</a:t>
            </a:r>
          </a:p>
          <a:p>
            <a:endParaRPr lang="nl-NL" dirty="0"/>
          </a:p>
        </p:txBody>
      </p:sp>
    </p:spTree>
    <p:extLst>
      <p:ext uri="{BB962C8B-B14F-4D97-AF65-F5344CB8AC3E}">
        <p14:creationId xmlns:p14="http://schemas.microsoft.com/office/powerpoint/2010/main" val="91361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Hoeveel aardbollen heb jij nodig?</a:t>
            </a:r>
            <a:endParaRPr lang="en-US" dirty="0"/>
          </a:p>
        </p:txBody>
      </p:sp>
      <p:sp>
        <p:nvSpPr>
          <p:cNvPr id="3" name="Tijdelijke aanduiding voor inhoud 2"/>
          <p:cNvSpPr>
            <a:spLocks noGrp="1"/>
          </p:cNvSpPr>
          <p:nvPr>
            <p:ph idx="1"/>
          </p:nvPr>
        </p:nvSpPr>
        <p:spPr>
          <a:xfrm>
            <a:off x="1154955" y="2603499"/>
            <a:ext cx="9591422" cy="3788591"/>
          </a:xfrm>
        </p:spPr>
        <p:txBody>
          <a:bodyPr>
            <a:normAutofit/>
          </a:bodyPr>
          <a:lstStyle/>
          <a:p>
            <a:pPr marL="0" indent="0">
              <a:buNone/>
            </a:pPr>
            <a:endParaRPr lang="nl-NL" dirty="0"/>
          </a:p>
          <a:p>
            <a:r>
              <a:rPr lang="nl-NL" dirty="0"/>
              <a:t>We maken individueel de test om na te gaan hoe groot jouw ecologische voetafdruk is.</a:t>
            </a:r>
          </a:p>
          <a:p>
            <a:r>
              <a:rPr lang="nl-NL" dirty="0"/>
              <a:t>23 vragen, duurt ongeveer 10 minuten. Je moet goed lezen. Als een vraag niet van toepassing is dan vul je hem zoals jouw ouders/verzorgers dat doen.</a:t>
            </a:r>
          </a:p>
          <a:p>
            <a:r>
              <a:rPr lang="nl-NL" dirty="0"/>
              <a:t>Hoeveel aardbollen heb jij nodig?!? </a:t>
            </a:r>
          </a:p>
          <a:p>
            <a:r>
              <a:rPr lang="nl-NL" dirty="0"/>
              <a:t>Op welk gebied laat jij de grootste voetafdruk achter? </a:t>
            </a:r>
            <a:r>
              <a:rPr lang="nl-NL" dirty="0">
                <a:sym typeface="Wingdings" panose="05000000000000000000" pitchFamily="2" charset="2"/>
              </a:rPr>
              <a:t> </a:t>
            </a:r>
            <a:r>
              <a:rPr lang="nl-NL" dirty="0"/>
              <a:t>Wonen, lifestyle, voeding, reizen</a:t>
            </a:r>
            <a:endParaRPr lang="en-US" dirty="0"/>
          </a:p>
          <a:p>
            <a:endParaRPr lang="nl-NL" dirty="0"/>
          </a:p>
          <a:p>
            <a:r>
              <a:rPr lang="nl-NL" dirty="0"/>
              <a:t>Ga naar: https://voetafdruktest.wwf.nl/</a:t>
            </a:r>
          </a:p>
        </p:txBody>
      </p:sp>
    </p:spTree>
    <p:extLst>
      <p:ext uri="{BB962C8B-B14F-4D97-AF65-F5344CB8AC3E}">
        <p14:creationId xmlns:p14="http://schemas.microsoft.com/office/powerpoint/2010/main" val="291157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Minder hard knijpen</a:t>
            </a:r>
            <a:endParaRPr lang="en-US" dirty="0"/>
          </a:p>
        </p:txBody>
      </p:sp>
      <p:sp>
        <p:nvSpPr>
          <p:cNvPr id="3" name="Tijdelijke aanduiding voor inhoud 2"/>
          <p:cNvSpPr>
            <a:spLocks noGrp="1"/>
          </p:cNvSpPr>
          <p:nvPr>
            <p:ph idx="1"/>
          </p:nvPr>
        </p:nvSpPr>
        <p:spPr/>
        <p:txBody>
          <a:bodyPr>
            <a:normAutofit/>
          </a:bodyPr>
          <a:lstStyle/>
          <a:p>
            <a:r>
              <a:rPr lang="nl-NL" dirty="0"/>
              <a:t>Minder hard knijpen in die aardbol.</a:t>
            </a:r>
          </a:p>
          <a:p>
            <a:endParaRPr lang="nl-NL" dirty="0"/>
          </a:p>
          <a:p>
            <a:r>
              <a:rPr lang="nl-NL" dirty="0"/>
              <a:t>Maar hoe dan?</a:t>
            </a:r>
          </a:p>
          <a:p>
            <a:endParaRPr lang="nl-NL" dirty="0"/>
          </a:p>
          <a:p>
            <a:r>
              <a:rPr lang="nl-NL" dirty="0"/>
              <a:t>Bedenk voor jezelf 5 mogelijkheden die jij hebt om de aarde minder te belasten. Een voorbeeldje al… minder lang douchen. Maar wat kan je nog meer doen? </a:t>
            </a:r>
          </a:p>
          <a:p>
            <a:endParaRPr lang="nl-NL" dirty="0"/>
          </a:p>
          <a:p>
            <a:endParaRPr lang="nl-NL" dirty="0"/>
          </a:p>
        </p:txBody>
      </p:sp>
      <p:pic>
        <p:nvPicPr>
          <p:cNvPr id="4" name="Afbeelding 3"/>
          <p:cNvPicPr>
            <a:picLocks noChangeAspect="1"/>
          </p:cNvPicPr>
          <p:nvPr/>
        </p:nvPicPr>
        <p:blipFill>
          <a:blip r:embed="rId2"/>
          <a:stretch>
            <a:fillRect/>
          </a:stretch>
        </p:blipFill>
        <p:spPr>
          <a:xfrm>
            <a:off x="9794190" y="2252536"/>
            <a:ext cx="1773008" cy="1895566"/>
          </a:xfrm>
          <a:prstGeom prst="rect">
            <a:avLst/>
          </a:prstGeom>
        </p:spPr>
      </p:pic>
    </p:spTree>
    <p:extLst>
      <p:ext uri="{BB962C8B-B14F-4D97-AF65-F5344CB8AC3E}">
        <p14:creationId xmlns:p14="http://schemas.microsoft.com/office/powerpoint/2010/main" val="388307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6066818" cy="1499616"/>
          </a:xfrm>
        </p:spPr>
        <p:txBody>
          <a:bodyPr>
            <a:normAutofit/>
          </a:bodyPr>
          <a:lstStyle/>
          <a:p>
            <a:r>
              <a:rPr lang="nl-NL" dirty="0"/>
              <a:t>Minder hard knijpen: kritisch consumeren?</a:t>
            </a:r>
            <a:endParaRPr lang="en-US" dirty="0"/>
          </a:p>
        </p:txBody>
      </p:sp>
      <p:sp>
        <p:nvSpPr>
          <p:cNvPr id="3" name="Tijdelijke aanduiding voor inhoud 2"/>
          <p:cNvSpPr>
            <a:spLocks noGrp="1"/>
          </p:cNvSpPr>
          <p:nvPr>
            <p:ph idx="1"/>
          </p:nvPr>
        </p:nvSpPr>
        <p:spPr>
          <a:xfrm>
            <a:off x="562808" y="1975502"/>
            <a:ext cx="6484659" cy="4073056"/>
          </a:xfrm>
        </p:spPr>
        <p:txBody>
          <a:bodyPr>
            <a:noAutofit/>
          </a:bodyPr>
          <a:lstStyle/>
          <a:p>
            <a:r>
              <a:rPr lang="nl-NL" sz="1400" b="1" dirty="0"/>
              <a:t>Let op:</a:t>
            </a:r>
          </a:p>
          <a:p>
            <a:r>
              <a:rPr lang="nl-NL" sz="1400" dirty="0"/>
              <a:t>Prijs, kwaliteit, hoe het eruit ziet, gebruiksgemak, gevolgen voor gezondheid </a:t>
            </a:r>
          </a:p>
          <a:p>
            <a:endParaRPr lang="nl-NL" sz="1400" dirty="0"/>
          </a:p>
          <a:p>
            <a:r>
              <a:rPr lang="nl-NL" sz="1400" b="1" dirty="0"/>
              <a:t>Maar ook op duurzaamheid:</a:t>
            </a:r>
          </a:p>
          <a:p>
            <a:r>
              <a:rPr lang="nl-NL" sz="1400" dirty="0"/>
              <a:t>- hoelang gaat iets mee?</a:t>
            </a:r>
          </a:p>
          <a:p>
            <a:r>
              <a:rPr lang="nl-NL" sz="1400" dirty="0"/>
              <a:t>- hoe is het verpakt?</a:t>
            </a:r>
          </a:p>
          <a:p>
            <a:r>
              <a:rPr lang="nl-NL" sz="1400" dirty="0"/>
              <a:t>- door wie wordt het gemaakt? Is dit eerlijk gemaakt?</a:t>
            </a:r>
          </a:p>
          <a:p>
            <a:r>
              <a:rPr lang="nl-NL" sz="1400" dirty="0"/>
              <a:t>- waar wordt het gemaakt? Wat zijn de transport kosten?</a:t>
            </a:r>
          </a:p>
          <a:p>
            <a:endParaRPr lang="nl-NL" sz="1400" dirty="0"/>
          </a:p>
          <a:p>
            <a:r>
              <a:rPr lang="nl-NL" sz="1400" b="1" dirty="0"/>
              <a:t>Wanneer moet je kritisch zijn?</a:t>
            </a:r>
          </a:p>
          <a:p>
            <a:r>
              <a:rPr lang="nl-NL" sz="1400" dirty="0"/>
              <a:t>- als je iets gaat kopen</a:t>
            </a:r>
          </a:p>
          <a:p>
            <a:r>
              <a:rPr lang="nl-NL" sz="1400" dirty="0"/>
              <a:t>- als je reclame ziet</a:t>
            </a:r>
          </a:p>
          <a:p>
            <a:r>
              <a:rPr lang="nl-NL" sz="1400" dirty="0"/>
              <a:t>- als je ge-</a:t>
            </a:r>
            <a:r>
              <a:rPr lang="nl-NL" sz="1400" dirty="0" err="1"/>
              <a:t>influenced</a:t>
            </a:r>
            <a:r>
              <a:rPr lang="nl-NL" sz="1400" dirty="0"/>
              <a:t> wordt</a:t>
            </a:r>
            <a:endParaRPr lang="en-US" sz="1400" dirty="0"/>
          </a:p>
        </p:txBody>
      </p:sp>
      <p:pic>
        <p:nvPicPr>
          <p:cNvPr id="9227" name="Picture 9226" descr="Kleding met verschillende patronen">
            <a:extLst>
              <a:ext uri="{FF2B5EF4-FFF2-40B4-BE49-F238E27FC236}">
                <a16:creationId xmlns:a16="http://schemas.microsoft.com/office/drawing/2014/main" id="{4CE06D36-DC09-B18F-4230-A94CB38DDDA0}"/>
              </a:ext>
            </a:extLst>
          </p:cNvPr>
          <p:cNvPicPr>
            <a:picLocks noChangeAspect="1"/>
          </p:cNvPicPr>
          <p:nvPr/>
        </p:nvPicPr>
        <p:blipFill rotWithShape="1">
          <a:blip r:embed="rId2"/>
          <a:srcRect l="18157" r="36683" b="-1"/>
          <a:stretch/>
        </p:blipFill>
        <p:spPr>
          <a:xfrm>
            <a:off x="8318461" y="1335024"/>
            <a:ext cx="3383343" cy="5000920"/>
          </a:xfrm>
          <a:prstGeom prst="rect">
            <a:avLst/>
          </a:prstGeom>
        </p:spPr>
      </p:pic>
      <p:pic>
        <p:nvPicPr>
          <p:cNvPr id="2052" name="Picture 4" descr="Supermarkten winnen slag om duurzaam voedsel - Nederlandse Fruittelers  Organisatie">
            <a:extLst>
              <a:ext uri="{FF2B5EF4-FFF2-40B4-BE49-F238E27FC236}">
                <a16:creationId xmlns:a16="http://schemas.microsoft.com/office/drawing/2014/main" id="{9B196CF7-34A2-ACD9-B3E0-4A1201B3B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967" y="4638675"/>
            <a:ext cx="227316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1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FB6132CA-5895-48FA-B071-08AACF886C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34" name="Rectangle 1033">
              <a:extLst>
                <a:ext uri="{FF2B5EF4-FFF2-40B4-BE49-F238E27FC236}">
                  <a16:creationId xmlns:a16="http://schemas.microsoft.com/office/drawing/2014/main" id="{92E0BD95-1545-4B23-BAE6-B3741408D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Oval 1034">
              <a:extLst>
                <a:ext uri="{FF2B5EF4-FFF2-40B4-BE49-F238E27FC236}">
                  <a16:creationId xmlns:a16="http://schemas.microsoft.com/office/drawing/2014/main" id="{DE16DB06-B510-40AC-B462-1579DE68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6" name="Oval 1035">
              <a:extLst>
                <a:ext uri="{FF2B5EF4-FFF2-40B4-BE49-F238E27FC236}">
                  <a16:creationId xmlns:a16="http://schemas.microsoft.com/office/drawing/2014/main" id="{178E3CF0-0D48-4694-8318-A6E142F4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7" name="Oval 1036">
              <a:extLst>
                <a:ext uri="{FF2B5EF4-FFF2-40B4-BE49-F238E27FC236}">
                  <a16:creationId xmlns:a16="http://schemas.microsoft.com/office/drawing/2014/main" id="{B55E438D-3C39-4E25-96B6-C14A8B917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8" name="Oval 1037">
              <a:extLst>
                <a:ext uri="{FF2B5EF4-FFF2-40B4-BE49-F238E27FC236}">
                  <a16:creationId xmlns:a16="http://schemas.microsoft.com/office/drawing/2014/main" id="{61785908-C8E9-4489-BAC2-493AF5F48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9" name="Oval 1038">
              <a:extLst>
                <a:ext uri="{FF2B5EF4-FFF2-40B4-BE49-F238E27FC236}">
                  <a16:creationId xmlns:a16="http://schemas.microsoft.com/office/drawing/2014/main" id="{A525A225-AD08-4F58-A756-F940F1BEB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40" name="Freeform 5">
              <a:extLst>
                <a:ext uri="{FF2B5EF4-FFF2-40B4-BE49-F238E27FC236}">
                  <a16:creationId xmlns:a16="http://schemas.microsoft.com/office/drawing/2014/main" id="{4AB07D0F-E9AB-4284-B736-6C455E943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2" name="Rectangle 1041">
            <a:extLst>
              <a:ext uri="{FF2B5EF4-FFF2-40B4-BE49-F238E27FC236}">
                <a16:creationId xmlns:a16="http://schemas.microsoft.com/office/drawing/2014/main" id="{C3FADCEB-DE82-442C-86C6-01D360A26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a:extLst>
              <a:ext uri="{FF2B5EF4-FFF2-40B4-BE49-F238E27FC236}">
                <a16:creationId xmlns:a16="http://schemas.microsoft.com/office/drawing/2014/main" id="{D5C97FE9-3742-C76C-9468-F1E9243C201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83" r="6716"/>
          <a:stretch/>
        </p:blipFill>
        <p:spPr bwMode="auto">
          <a:xfrm>
            <a:off x="220552" y="1261812"/>
            <a:ext cx="5608637" cy="4612242"/>
          </a:xfrm>
          <a:prstGeom prst="rect">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882DD43-DFEA-98EE-BAAB-ED9538D030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 r="4136"/>
          <a:stretch/>
        </p:blipFill>
        <p:spPr bwMode="auto">
          <a:xfrm>
            <a:off x="5829189" y="1241687"/>
            <a:ext cx="5924920" cy="4652492"/>
          </a:xfrm>
          <a:prstGeom prst="rect">
            <a:avLst/>
          </a:prstGeom>
          <a:noFill/>
          <a:ln>
            <a:noFill/>
          </a:ln>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05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636308-283B-75AF-019E-1C33355D1B75}"/>
              </a:ext>
            </a:extLst>
          </p:cNvPr>
          <p:cNvSpPr>
            <a:spLocks noGrp="1"/>
          </p:cNvSpPr>
          <p:nvPr>
            <p:ph type="title"/>
          </p:nvPr>
        </p:nvSpPr>
        <p:spPr/>
        <p:txBody>
          <a:bodyPr/>
          <a:lstStyle/>
          <a:p>
            <a:pPr algn="ctr"/>
            <a:r>
              <a:rPr lang="nl-NL" dirty="0"/>
              <a:t>Klimaattop Egypte 2022</a:t>
            </a:r>
          </a:p>
        </p:txBody>
      </p:sp>
      <p:pic>
        <p:nvPicPr>
          <p:cNvPr id="4" name="Onlinemedia 3" title="Heeft een klimaattop nou echt zin?">
            <a:hlinkClick r:id="" action="ppaction://media"/>
            <a:extLst>
              <a:ext uri="{FF2B5EF4-FFF2-40B4-BE49-F238E27FC236}">
                <a16:creationId xmlns:a16="http://schemas.microsoft.com/office/drawing/2014/main" id="{A00051B0-9689-6564-90A3-F4C3D54D31A0}"/>
              </a:ext>
            </a:extLst>
          </p:cNvPr>
          <p:cNvPicPr>
            <a:picLocks noGrp="1" noRot="1" noChangeAspect="1"/>
          </p:cNvPicPr>
          <p:nvPr>
            <p:ph idx="1"/>
            <a:videoFile r:link="rId1"/>
          </p:nvPr>
        </p:nvPicPr>
        <p:blipFill>
          <a:blip r:embed="rId3"/>
          <a:stretch>
            <a:fillRect/>
          </a:stretch>
        </p:blipFill>
        <p:spPr>
          <a:xfrm>
            <a:off x="3072606" y="2807224"/>
            <a:ext cx="6046787" cy="3416300"/>
          </a:xfrm>
          <a:prstGeom prst="rect">
            <a:avLst/>
          </a:prstGeom>
        </p:spPr>
      </p:pic>
    </p:spTree>
    <p:extLst>
      <p:ext uri="{BB962C8B-B14F-4D97-AF65-F5344CB8AC3E}">
        <p14:creationId xmlns:p14="http://schemas.microsoft.com/office/powerpoint/2010/main" val="24716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032" name="Rectangle 1031">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1032">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4" name="Oval 1033">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5" name="Oval 1034">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6" name="Oval 1035">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7" name="Oval 1036">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8" name="Rectangle 1037">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39"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40"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41"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el 1"/>
          <p:cNvSpPr>
            <a:spLocks noGrp="1"/>
          </p:cNvSpPr>
          <p:nvPr>
            <p:ph type="title"/>
          </p:nvPr>
        </p:nvSpPr>
        <p:spPr>
          <a:xfrm>
            <a:off x="1154955" y="973668"/>
            <a:ext cx="3133726" cy="1020232"/>
          </a:xfrm>
        </p:spPr>
        <p:txBody>
          <a:bodyPr>
            <a:normAutofit/>
          </a:bodyPr>
          <a:lstStyle/>
          <a:p>
            <a:r>
              <a:rPr lang="en-US" dirty="0" err="1"/>
              <a:t>Nieuwsflits</a:t>
            </a:r>
            <a:endParaRPr lang="en-US" dirty="0"/>
          </a:p>
        </p:txBody>
      </p:sp>
      <p:sp>
        <p:nvSpPr>
          <p:cNvPr id="3" name="Tijdelijke aanduiding voor inhoud 2"/>
          <p:cNvSpPr>
            <a:spLocks noGrp="1"/>
          </p:cNvSpPr>
          <p:nvPr>
            <p:ph idx="1"/>
          </p:nvPr>
        </p:nvSpPr>
        <p:spPr>
          <a:xfrm>
            <a:off x="1154955" y="2120900"/>
            <a:ext cx="3133726" cy="3898900"/>
          </a:xfrm>
        </p:spPr>
        <p:txBody>
          <a:bodyPr>
            <a:normAutofit/>
          </a:bodyPr>
          <a:lstStyle/>
          <a:p>
            <a:endParaRPr lang="nl-NL">
              <a:solidFill>
                <a:schemeClr val="bg1"/>
              </a:solidFill>
            </a:endParaRPr>
          </a:p>
          <a:p>
            <a:endParaRPr lang="en-US">
              <a:solidFill>
                <a:schemeClr val="bg1"/>
              </a:solidFill>
            </a:endParaRPr>
          </a:p>
        </p:txBody>
      </p:sp>
      <p:pic>
        <p:nvPicPr>
          <p:cNvPr id="1026" name="Picture 2" descr="Info voor cliënten - Nieuws - Esdégé-Reigersdaal">
            <a:extLst>
              <a:ext uri="{FF2B5EF4-FFF2-40B4-BE49-F238E27FC236}">
                <a16:creationId xmlns:a16="http://schemas.microsoft.com/office/drawing/2014/main" id="{BCCB9168-2A65-86F1-4031-E4C129EA39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1" r="2" b="6170"/>
          <a:stretch/>
        </p:blipFill>
        <p:spPr bwMode="auto">
          <a:xfrm>
            <a:off x="6223743" y="1613380"/>
            <a:ext cx="4430960" cy="363993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7361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10E26-C455-613F-5696-634F98FDB999}"/>
              </a:ext>
            </a:extLst>
          </p:cNvPr>
          <p:cNvSpPr>
            <a:spLocks noGrp="1"/>
          </p:cNvSpPr>
          <p:nvPr>
            <p:ph type="title"/>
          </p:nvPr>
        </p:nvSpPr>
        <p:spPr/>
        <p:txBody>
          <a:bodyPr/>
          <a:lstStyle/>
          <a:p>
            <a:pPr algn="ctr"/>
            <a:r>
              <a:rPr lang="nl-NL" dirty="0"/>
              <a:t>Actie Burgerschap</a:t>
            </a:r>
          </a:p>
        </p:txBody>
      </p:sp>
      <p:sp>
        <p:nvSpPr>
          <p:cNvPr id="3" name="Tijdelijke aanduiding voor inhoud 2">
            <a:extLst>
              <a:ext uri="{FF2B5EF4-FFF2-40B4-BE49-F238E27FC236}">
                <a16:creationId xmlns:a16="http://schemas.microsoft.com/office/drawing/2014/main" id="{114A4B90-8CEE-464B-50E3-918DB1778508}"/>
              </a:ext>
            </a:extLst>
          </p:cNvPr>
          <p:cNvSpPr>
            <a:spLocks noGrp="1"/>
          </p:cNvSpPr>
          <p:nvPr>
            <p:ph idx="1"/>
          </p:nvPr>
        </p:nvSpPr>
        <p:spPr/>
        <p:txBody>
          <a:bodyPr/>
          <a:lstStyle/>
          <a:p>
            <a:pPr rtl="0">
              <a:spcBef>
                <a:spcPts val="0"/>
              </a:spcBef>
              <a:spcAft>
                <a:spcPts val="0"/>
              </a:spcAft>
            </a:pPr>
            <a:r>
              <a:rPr lang="nl-NL" sz="1800" b="0" i="0" u="none" strike="noStrike" dirty="0">
                <a:solidFill>
                  <a:srgbClr val="000000"/>
                </a:solidFill>
                <a:effectLst/>
                <a:latin typeface="+mj-lt"/>
              </a:rPr>
              <a:t>Eisen aan de activiteiten voor burgerschap</a:t>
            </a:r>
          </a:p>
          <a:p>
            <a:pPr marL="0" indent="0" rtl="0">
              <a:spcBef>
                <a:spcPts val="0"/>
              </a:spcBef>
              <a:spcAft>
                <a:spcPts val="0"/>
              </a:spcAft>
              <a:buNone/>
            </a:pPr>
            <a:endParaRPr lang="nl-NL" b="0" dirty="0">
              <a:effectLst/>
              <a:latin typeface="+mj-lt"/>
            </a:endParaRPr>
          </a:p>
          <a:p>
            <a:pPr rtl="0" fontAlgn="base">
              <a:spcBef>
                <a:spcPts val="0"/>
              </a:spcBef>
              <a:spcAft>
                <a:spcPts val="0"/>
              </a:spcAft>
              <a:buFont typeface="Arial" panose="020B0604020202020204" pitchFamily="34" charset="0"/>
              <a:buChar char="•"/>
            </a:pPr>
            <a:r>
              <a:rPr lang="nl-NL" sz="1800" b="0" i="0" u="none" strike="noStrike" dirty="0">
                <a:solidFill>
                  <a:srgbClr val="000000"/>
                </a:solidFill>
                <a:effectLst/>
                <a:latin typeface="+mj-lt"/>
              </a:rPr>
              <a:t>Duurt minimaal een half uur</a:t>
            </a:r>
          </a:p>
          <a:p>
            <a:pPr rtl="0" fontAlgn="base">
              <a:spcBef>
                <a:spcPts val="0"/>
              </a:spcBef>
              <a:spcAft>
                <a:spcPts val="0"/>
              </a:spcAft>
              <a:buFont typeface="Arial" panose="020B0604020202020204" pitchFamily="34" charset="0"/>
              <a:buChar char="•"/>
            </a:pPr>
            <a:r>
              <a:rPr lang="nl-NL" sz="1800" b="0" i="0" u="none" strike="noStrike" dirty="0">
                <a:solidFill>
                  <a:srgbClr val="000000"/>
                </a:solidFill>
                <a:effectLst/>
                <a:latin typeface="+mj-lt"/>
              </a:rPr>
              <a:t>Heeft plaatsgevonden tussen les BS6 en BS12</a:t>
            </a:r>
          </a:p>
          <a:p>
            <a:pPr rtl="0" fontAlgn="base">
              <a:spcBef>
                <a:spcPts val="0"/>
              </a:spcBef>
              <a:spcAft>
                <a:spcPts val="0"/>
              </a:spcAft>
              <a:buFont typeface="Arial" panose="020B0604020202020204" pitchFamily="34" charset="0"/>
              <a:buChar char="•"/>
            </a:pPr>
            <a:r>
              <a:rPr lang="nl-NL" sz="1800" b="0" i="0" u="none" strike="noStrike" dirty="0">
                <a:solidFill>
                  <a:srgbClr val="000000"/>
                </a:solidFill>
                <a:effectLst/>
                <a:latin typeface="+mj-lt"/>
              </a:rPr>
              <a:t>Niet met directe familie</a:t>
            </a:r>
          </a:p>
          <a:p>
            <a:pPr rtl="0" fontAlgn="base">
              <a:spcBef>
                <a:spcPts val="0"/>
              </a:spcBef>
              <a:spcAft>
                <a:spcPts val="0"/>
              </a:spcAft>
              <a:buFont typeface="Arial" panose="020B0604020202020204" pitchFamily="34" charset="0"/>
              <a:buChar char="•"/>
            </a:pPr>
            <a:r>
              <a:rPr lang="nl-NL" sz="1800" b="0" i="0" u="none" strike="noStrike" dirty="0">
                <a:solidFill>
                  <a:srgbClr val="000000"/>
                </a:solidFill>
                <a:effectLst/>
                <a:latin typeface="+mj-lt"/>
              </a:rPr>
              <a:t>Niet op stage</a:t>
            </a:r>
          </a:p>
          <a:p>
            <a:pPr rtl="0" fontAlgn="base">
              <a:spcBef>
                <a:spcPts val="0"/>
              </a:spcBef>
              <a:spcAft>
                <a:spcPts val="0"/>
              </a:spcAft>
              <a:buFont typeface="Arial" panose="020B0604020202020204" pitchFamily="34" charset="0"/>
              <a:buChar char="•"/>
            </a:pPr>
            <a:r>
              <a:rPr lang="nl-NL" sz="1800" b="0" i="0" u="none" strike="noStrike" dirty="0">
                <a:solidFill>
                  <a:srgbClr val="000000"/>
                </a:solidFill>
                <a:effectLst/>
                <a:latin typeface="+mj-lt"/>
              </a:rPr>
              <a:t>Zorg dat je wel een foto hebt</a:t>
            </a:r>
          </a:p>
          <a:p>
            <a:pPr marL="0" indent="0">
              <a:buNone/>
            </a:pPr>
            <a:endParaRPr lang="nl-NL" dirty="0"/>
          </a:p>
        </p:txBody>
      </p:sp>
    </p:spTree>
    <p:extLst>
      <p:ext uri="{BB962C8B-B14F-4D97-AF65-F5344CB8AC3E}">
        <p14:creationId xmlns:p14="http://schemas.microsoft.com/office/powerpoint/2010/main" val="63561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4ECEAB-D02D-3D64-83DD-1634A5205740}"/>
              </a:ext>
            </a:extLst>
          </p:cNvPr>
          <p:cNvSpPr>
            <a:spLocks noGrp="1"/>
          </p:cNvSpPr>
          <p:nvPr>
            <p:ph type="title"/>
          </p:nvPr>
        </p:nvSpPr>
        <p:spPr/>
        <p:txBody>
          <a:bodyPr/>
          <a:lstStyle/>
          <a:p>
            <a:r>
              <a:rPr lang="nl-NL" dirty="0"/>
              <a:t>Voorbeelden</a:t>
            </a:r>
          </a:p>
        </p:txBody>
      </p:sp>
      <p:sp>
        <p:nvSpPr>
          <p:cNvPr id="3" name="Tijdelijke aanduiding voor inhoud 2">
            <a:extLst>
              <a:ext uri="{FF2B5EF4-FFF2-40B4-BE49-F238E27FC236}">
                <a16:creationId xmlns:a16="http://schemas.microsoft.com/office/drawing/2014/main" id="{AFE03244-3B87-ABAB-BABA-22E6BA4F5D2A}"/>
              </a:ext>
            </a:extLst>
          </p:cNvPr>
          <p:cNvSpPr>
            <a:spLocks noGrp="1"/>
          </p:cNvSpPr>
          <p:nvPr>
            <p:ph idx="1"/>
          </p:nvPr>
        </p:nvSpPr>
        <p:spPr/>
        <p:txBody>
          <a:bodyPr>
            <a:normAutofit/>
          </a:bodyPr>
          <a:lstStyle/>
          <a:p>
            <a:r>
              <a:rPr lang="nl-NL" dirty="0"/>
              <a:t>Hou minimaal een week lang een dagboek  bij van jouw uitgaven, naast dat je kijkt waar je wat aan uitgeeft, kun je nu ook kritisch kijken naar de keuzes die je maakt alvorens je iets uitgeeft. </a:t>
            </a:r>
          </a:p>
          <a:p>
            <a:r>
              <a:rPr lang="nl-NL" dirty="0"/>
              <a:t>Doe mee aan een activiteit die iets doet voor duurzaamheid</a:t>
            </a:r>
          </a:p>
          <a:p>
            <a:r>
              <a:rPr lang="nl-NL" dirty="0"/>
              <a:t>Organiseer een kleding/voeding of afval inzamelactie in jouw wijk.</a:t>
            </a:r>
          </a:p>
          <a:p>
            <a:r>
              <a:rPr lang="nl-NL" dirty="0"/>
              <a:t>Ruim zwerfvuil op in jouw wijk/op het strand; </a:t>
            </a:r>
            <a:r>
              <a:rPr lang="en-US" dirty="0">
                <a:hlinkClick r:id="rId2"/>
              </a:rPr>
              <a:t>https://www.nudge.nl/projects/zwerfafval/</a:t>
            </a:r>
            <a:r>
              <a:rPr lang="nl-NL" dirty="0"/>
              <a:t> </a:t>
            </a:r>
          </a:p>
          <a:p>
            <a:r>
              <a:rPr lang="nl-NL" dirty="0"/>
              <a:t>Help mee bij de voedselbank</a:t>
            </a:r>
          </a:p>
          <a:p>
            <a:r>
              <a:rPr lang="nl-NL" dirty="0"/>
              <a:t>Wordt vrijwilliger bij milieu </a:t>
            </a:r>
            <a:r>
              <a:rPr lang="nl-NL" dirty="0" err="1"/>
              <a:t>defenie</a:t>
            </a:r>
            <a:r>
              <a:rPr lang="nl-NL" dirty="0"/>
              <a:t>: </a:t>
            </a:r>
          </a:p>
        </p:txBody>
      </p:sp>
    </p:spTree>
    <p:extLst>
      <p:ext uri="{BB962C8B-B14F-4D97-AF65-F5344CB8AC3E}">
        <p14:creationId xmlns:p14="http://schemas.microsoft.com/office/powerpoint/2010/main" val="87805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9FA1B-8BC7-F036-44A0-212606B2F225}"/>
              </a:ext>
            </a:extLst>
          </p:cNvPr>
          <p:cNvSpPr>
            <a:spLocks noGrp="1"/>
          </p:cNvSpPr>
          <p:nvPr>
            <p:ph type="title"/>
          </p:nvPr>
        </p:nvSpPr>
        <p:spPr/>
        <p:txBody>
          <a:bodyPr/>
          <a:lstStyle/>
          <a:p>
            <a:r>
              <a:rPr lang="nl-NL" dirty="0"/>
              <a:t>De klimaatquiz</a:t>
            </a:r>
          </a:p>
        </p:txBody>
      </p:sp>
      <p:sp>
        <p:nvSpPr>
          <p:cNvPr id="3" name="Tijdelijke aanduiding voor inhoud 2">
            <a:extLst>
              <a:ext uri="{FF2B5EF4-FFF2-40B4-BE49-F238E27FC236}">
                <a16:creationId xmlns:a16="http://schemas.microsoft.com/office/drawing/2014/main" id="{3442417F-FB6D-649B-D456-DE666CF49E2D}"/>
              </a:ext>
            </a:extLst>
          </p:cNvPr>
          <p:cNvSpPr>
            <a:spLocks noGrp="1"/>
          </p:cNvSpPr>
          <p:nvPr>
            <p:ph idx="1"/>
          </p:nvPr>
        </p:nvSpPr>
        <p:spPr/>
        <p:txBody>
          <a:bodyPr/>
          <a:lstStyle/>
          <a:p>
            <a:r>
              <a:rPr lang="nl-NL" dirty="0"/>
              <a:t>Ga naar </a:t>
            </a:r>
            <a:r>
              <a:rPr lang="nl-NL" dirty="0">
                <a:hlinkClick r:id="rId2"/>
              </a:rPr>
              <a:t>https://www.milieucentraal.nl/klimaat-en-aarde/klimaatverandering/quiz-klimaatquiz/</a:t>
            </a:r>
            <a:r>
              <a:rPr lang="nl-NL" dirty="0"/>
              <a:t> en test hoeveel kennis je al hebt over deze les!</a:t>
            </a:r>
          </a:p>
        </p:txBody>
      </p:sp>
    </p:spTree>
    <p:extLst>
      <p:ext uri="{BB962C8B-B14F-4D97-AF65-F5344CB8AC3E}">
        <p14:creationId xmlns:p14="http://schemas.microsoft.com/office/powerpoint/2010/main" val="246042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C4C18-8E64-DDC6-5492-D4776FCC7A9B}"/>
              </a:ext>
            </a:extLst>
          </p:cNvPr>
          <p:cNvSpPr>
            <a:spLocks noGrp="1"/>
          </p:cNvSpPr>
          <p:nvPr>
            <p:ph type="title"/>
          </p:nvPr>
        </p:nvSpPr>
        <p:spPr>
          <a:xfrm>
            <a:off x="1829656" y="964791"/>
            <a:ext cx="8761413" cy="706964"/>
          </a:xfrm>
        </p:spPr>
        <p:txBody>
          <a:bodyPr/>
          <a:lstStyle/>
          <a:p>
            <a:r>
              <a:rPr lang="nl-NL" dirty="0"/>
              <a:t>Klimaatprobleem in 20 minuten</a:t>
            </a:r>
          </a:p>
        </p:txBody>
      </p:sp>
      <p:pic>
        <p:nvPicPr>
          <p:cNvPr id="4" name="Onlinemedia 3" title="Klimaatverandering in 3x10 minuten">
            <a:hlinkClick r:id="" action="ppaction://media"/>
            <a:extLst>
              <a:ext uri="{FF2B5EF4-FFF2-40B4-BE49-F238E27FC236}">
                <a16:creationId xmlns:a16="http://schemas.microsoft.com/office/drawing/2014/main" id="{C84DC983-5DA5-121B-A618-8C492E202573}"/>
              </a:ext>
            </a:extLst>
          </p:cNvPr>
          <p:cNvPicPr>
            <a:picLocks noGrp="1" noRot="1" noChangeAspect="1"/>
          </p:cNvPicPr>
          <p:nvPr>
            <p:ph idx="1"/>
            <a:videoFile r:link="rId1"/>
          </p:nvPr>
        </p:nvPicPr>
        <p:blipFill>
          <a:blip r:embed="rId4"/>
          <a:stretch>
            <a:fillRect/>
          </a:stretch>
        </p:blipFill>
        <p:spPr>
          <a:xfrm>
            <a:off x="2513013" y="2603500"/>
            <a:ext cx="6046787" cy="3416300"/>
          </a:xfrm>
          <a:prstGeom prst="rect">
            <a:avLst/>
          </a:prstGeom>
        </p:spPr>
      </p:pic>
    </p:spTree>
    <p:extLst>
      <p:ext uri="{BB962C8B-B14F-4D97-AF65-F5344CB8AC3E}">
        <p14:creationId xmlns:p14="http://schemas.microsoft.com/office/powerpoint/2010/main" val="153174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373F8-4340-648F-27E7-0B2C8615DBDF}"/>
              </a:ext>
            </a:extLst>
          </p:cNvPr>
          <p:cNvSpPr>
            <a:spLocks noGrp="1"/>
          </p:cNvSpPr>
          <p:nvPr>
            <p:ph type="title"/>
          </p:nvPr>
        </p:nvSpPr>
        <p:spPr/>
        <p:txBody>
          <a:bodyPr/>
          <a:lstStyle/>
          <a:p>
            <a:r>
              <a:rPr lang="nl-NL" dirty="0"/>
              <a:t>Klimaat probleem in 10 minuten</a:t>
            </a:r>
          </a:p>
        </p:txBody>
      </p:sp>
      <p:pic>
        <p:nvPicPr>
          <p:cNvPr id="4" name="Onlinemedia 3" title="Hoe erg is de OPWARMING van de AARDE?  | De waarheid over KLIMAATVERANDERING">
            <a:hlinkClick r:id="" action="ppaction://media"/>
            <a:extLst>
              <a:ext uri="{FF2B5EF4-FFF2-40B4-BE49-F238E27FC236}">
                <a16:creationId xmlns:a16="http://schemas.microsoft.com/office/drawing/2014/main" id="{2D434DB6-7B44-E548-EC3D-A1C176773D4E}"/>
              </a:ext>
            </a:extLst>
          </p:cNvPr>
          <p:cNvPicPr>
            <a:picLocks noGrp="1" noRot="1" noChangeAspect="1"/>
          </p:cNvPicPr>
          <p:nvPr>
            <p:ph idx="1"/>
            <a:videoFile r:link="rId1"/>
          </p:nvPr>
        </p:nvPicPr>
        <p:blipFill>
          <a:blip r:embed="rId3"/>
          <a:stretch>
            <a:fillRect/>
          </a:stretch>
        </p:blipFill>
        <p:spPr>
          <a:xfrm>
            <a:off x="2513013" y="2603500"/>
            <a:ext cx="6046787" cy="3416300"/>
          </a:xfrm>
          <a:prstGeom prst="rect">
            <a:avLst/>
          </a:prstGeom>
        </p:spPr>
      </p:pic>
    </p:spTree>
    <p:extLst>
      <p:ext uri="{BB962C8B-B14F-4D97-AF65-F5344CB8AC3E}">
        <p14:creationId xmlns:p14="http://schemas.microsoft.com/office/powerpoint/2010/main" val="274031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Oke</a:t>
            </a:r>
            <a:r>
              <a:rPr lang="nl-NL" dirty="0"/>
              <a:t> en nu?</a:t>
            </a:r>
            <a:endParaRPr lang="en-US" dirty="0"/>
          </a:p>
        </p:txBody>
      </p:sp>
      <p:sp>
        <p:nvSpPr>
          <p:cNvPr id="9" name="Tijdelijke aanduiding voor inhoud 8">
            <a:extLst>
              <a:ext uri="{FF2B5EF4-FFF2-40B4-BE49-F238E27FC236}">
                <a16:creationId xmlns:a16="http://schemas.microsoft.com/office/drawing/2014/main" id="{96F44C0F-2CBA-E991-25E2-A3616036ACF4}"/>
              </a:ext>
            </a:extLst>
          </p:cNvPr>
          <p:cNvSpPr>
            <a:spLocks noGrp="1"/>
          </p:cNvSpPr>
          <p:nvPr>
            <p:ph idx="1"/>
          </p:nvPr>
        </p:nvSpPr>
        <p:spPr/>
        <p:txBody>
          <a:bodyPr/>
          <a:lstStyle/>
          <a:p>
            <a:r>
              <a:rPr lang="nl-NL" dirty="0"/>
              <a:t>Het klimaat probleem kan best overweldigend zijn</a:t>
            </a:r>
          </a:p>
          <a:p>
            <a:r>
              <a:rPr lang="nl-NL" dirty="0"/>
              <a:t>Wie moet er verantwoordelijkheid nemen?</a:t>
            </a:r>
          </a:p>
          <a:p>
            <a:r>
              <a:rPr lang="nl-NL" dirty="0"/>
              <a:t>Op welke schaal kan het probleem opgelost worden?</a:t>
            </a:r>
          </a:p>
          <a:p>
            <a:r>
              <a:rPr lang="nl-NL" dirty="0"/>
              <a:t>Hoeveel kan je als individu betekenen?</a:t>
            </a:r>
          </a:p>
        </p:txBody>
      </p:sp>
    </p:spTree>
    <p:extLst>
      <p:ext uri="{BB962C8B-B14F-4D97-AF65-F5344CB8AC3E}">
        <p14:creationId xmlns:p14="http://schemas.microsoft.com/office/powerpoint/2010/main" val="296868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Oval 1032">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4" name="Oval 1033">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5" name="Rectangle 1034">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36"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37"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38"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el 1"/>
          <p:cNvSpPr>
            <a:spLocks noGrp="1"/>
          </p:cNvSpPr>
          <p:nvPr>
            <p:ph type="title"/>
          </p:nvPr>
        </p:nvSpPr>
        <p:spPr>
          <a:xfrm>
            <a:off x="639098" y="629265"/>
            <a:ext cx="6425580" cy="1622322"/>
          </a:xfrm>
        </p:spPr>
        <p:txBody>
          <a:bodyPr>
            <a:normAutofit/>
          </a:bodyPr>
          <a:lstStyle/>
          <a:p>
            <a:r>
              <a:rPr lang="en-US" dirty="0"/>
              <a:t>Wat is </a:t>
            </a:r>
            <a:r>
              <a:rPr lang="en-US" dirty="0" err="1"/>
              <a:t>een</a:t>
            </a:r>
            <a:r>
              <a:rPr lang="en-US" dirty="0"/>
              <a:t> </a:t>
            </a:r>
            <a:r>
              <a:rPr lang="en-US" dirty="0" err="1"/>
              <a:t>ecologische</a:t>
            </a:r>
            <a:r>
              <a:rPr lang="en-US" dirty="0"/>
              <a:t> </a:t>
            </a:r>
            <a:r>
              <a:rPr lang="en-US" dirty="0" err="1"/>
              <a:t>voetafdruk</a:t>
            </a:r>
            <a:r>
              <a:rPr lang="en-US" dirty="0"/>
              <a:t>?</a:t>
            </a:r>
          </a:p>
        </p:txBody>
      </p:sp>
      <p:sp>
        <p:nvSpPr>
          <p:cNvPr id="3" name="Tijdelijke aanduiding voor inhoud 2"/>
          <p:cNvSpPr>
            <a:spLocks noGrp="1"/>
          </p:cNvSpPr>
          <p:nvPr>
            <p:ph idx="1"/>
          </p:nvPr>
        </p:nvSpPr>
        <p:spPr>
          <a:xfrm>
            <a:off x="639098" y="2418735"/>
            <a:ext cx="6456769" cy="3811740"/>
          </a:xfrm>
        </p:spPr>
        <p:txBody>
          <a:bodyPr anchor="ctr">
            <a:normAutofit/>
          </a:bodyPr>
          <a:lstStyle/>
          <a:p>
            <a:endParaRPr lang="nl-NL" dirty="0">
              <a:solidFill>
                <a:schemeClr val="bg1"/>
              </a:solidFill>
            </a:endParaRPr>
          </a:p>
          <a:p>
            <a:r>
              <a:rPr lang="nl-NL" dirty="0">
                <a:solidFill>
                  <a:schemeClr val="bg1"/>
                </a:solidFill>
              </a:rPr>
              <a:t>Je kan de manier waarop je leeft omrekenen naar hoeveel ruimte nodig is om in jouw behoeften te kunnen voorzien.  Dat heet de ecologische voetafdruk. </a:t>
            </a:r>
          </a:p>
          <a:p>
            <a:r>
              <a:rPr lang="nl-NL" dirty="0">
                <a:solidFill>
                  <a:schemeClr val="bg1"/>
                </a:solidFill>
              </a:rPr>
              <a:t>Sinds 1978 verbruiken we meer dan de aarde levert. Hierdoor leven we nu ‘uit balans’.</a:t>
            </a:r>
          </a:p>
          <a:p>
            <a:r>
              <a:rPr lang="nl-NL" dirty="0">
                <a:solidFill>
                  <a:schemeClr val="bg1"/>
                </a:solidFill>
              </a:rPr>
              <a:t>Er komen steeds meer mensen bij op aarde en daarbij worden mensen ook nog ouder en willen ze meer welvaart. We moeten dus heel goed gaan nadenken hoe we dit gaan oplossen.</a:t>
            </a:r>
            <a:br>
              <a:rPr lang="nl-NL" dirty="0"/>
            </a:br>
            <a:endParaRPr lang="en-US" dirty="0">
              <a:solidFill>
                <a:schemeClr val="bg1"/>
              </a:solidFill>
            </a:endParaRPr>
          </a:p>
        </p:txBody>
      </p:sp>
      <p:pic>
        <p:nvPicPr>
          <p:cNvPr id="1026" name="Picture 2" descr="ecologische voetafdruk Archieven - De Nijmeegse Stadskrant">
            <a:extLst>
              <a:ext uri="{FF2B5EF4-FFF2-40B4-BE49-F238E27FC236}">
                <a16:creationId xmlns:a16="http://schemas.microsoft.com/office/drawing/2014/main" id="{0A7A75CF-3925-66C8-CFC7-76362C4EFA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4772" y="1518178"/>
            <a:ext cx="3268919" cy="4247935"/>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74469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5D345EBEC6CB40BA8F90130EFD8AFA" ma:contentTypeVersion="2" ma:contentTypeDescription="Een nieuw document maken." ma:contentTypeScope="" ma:versionID="0b3ccaf5fb98529c3d8040d3b0ea11f5">
  <xsd:schema xmlns:xsd="http://www.w3.org/2001/XMLSchema" xmlns:xs="http://www.w3.org/2001/XMLSchema" xmlns:p="http://schemas.microsoft.com/office/2006/metadata/properties" xmlns:ns2="cc57c7ad-ef84-42ea-9610-f9228366932b" targetNamespace="http://schemas.microsoft.com/office/2006/metadata/properties" ma:root="true" ma:fieldsID="b4800b5c83881bce06910c99dc4870e9" ns2:_="">
    <xsd:import namespace="cc57c7ad-ef84-42ea-9610-f9228366932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7c7ad-ef84-42ea-9610-f922836693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C6328F-222C-4677-8285-9C299D8F28C2}">
  <ds:schemaRefs>
    <ds:schemaRef ds:uri="http://schemas.microsoft.com/sharepoint/v3/contenttype/forms"/>
  </ds:schemaRefs>
</ds:datastoreItem>
</file>

<file path=customXml/itemProps2.xml><?xml version="1.0" encoding="utf-8"?>
<ds:datastoreItem xmlns:ds="http://schemas.openxmlformats.org/officeDocument/2006/customXml" ds:itemID="{18B45306-23DB-4C60-89AB-4736E1ECD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57c7ad-ef84-42ea-9610-f922836693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17FB6F-D0EF-4C60-A878-A3A35F84C6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TM02900722[[fn=Ion-directiekamer]]</Template>
  <TotalTime>6023</TotalTime>
  <Words>633</Words>
  <Application>Microsoft Office PowerPoint</Application>
  <PresentationFormat>Breedbeeld</PresentationFormat>
  <Paragraphs>70</Paragraphs>
  <Slides>15</Slides>
  <Notes>1</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Century Gothic</vt:lpstr>
      <vt:lpstr>Tahoma</vt:lpstr>
      <vt:lpstr>Wingdings 3</vt:lpstr>
      <vt:lpstr>Ion-directiekamer</vt:lpstr>
      <vt:lpstr>Burgerschap </vt:lpstr>
      <vt:lpstr>Nieuwsflits</vt:lpstr>
      <vt:lpstr>Actie Burgerschap</vt:lpstr>
      <vt:lpstr>Voorbeelden</vt:lpstr>
      <vt:lpstr>De klimaatquiz</vt:lpstr>
      <vt:lpstr>Klimaatprobleem in 20 minuten</vt:lpstr>
      <vt:lpstr>Klimaat probleem in 10 minuten</vt:lpstr>
      <vt:lpstr>Oke en nu?</vt:lpstr>
      <vt:lpstr>Wat is een ecologische voetafdruk?</vt:lpstr>
      <vt:lpstr>Hoe roder, hoe meer we de planeet belasten</vt:lpstr>
      <vt:lpstr>Hoeveel aardbollen heb jij nodig?</vt:lpstr>
      <vt:lpstr>Minder hard knijpen</vt:lpstr>
      <vt:lpstr>Minder hard knijpen: kritisch consumeren?</vt:lpstr>
      <vt:lpstr>PowerPoint-presentatie</vt:lpstr>
      <vt:lpstr>Klimaattop Egypte 2022</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Burgerschap</dc:title>
  <dc:creator>Anne Marie Dijkman</dc:creator>
  <cp:lastModifiedBy>Anne-May Smits</cp:lastModifiedBy>
  <cp:revision>19</cp:revision>
  <dcterms:created xsi:type="dcterms:W3CDTF">2019-11-27T12:10:48Z</dcterms:created>
  <dcterms:modified xsi:type="dcterms:W3CDTF">2022-11-09T09:14:14Z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0x010100675D345EBEC6CB40BA8F90130EFD8AFA</vt:lpwstr>
  </property>
</Properties>
</file>